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4" r:id="rId4"/>
    <p:sldId id="277" r:id="rId5"/>
    <p:sldId id="262" r:id="rId6"/>
    <p:sldId id="280" r:id="rId7"/>
    <p:sldId id="261" r:id="rId8"/>
    <p:sldId id="269" r:id="rId9"/>
    <p:sldId id="271" r:id="rId10"/>
    <p:sldId id="295" r:id="rId11"/>
    <p:sldId id="293" r:id="rId12"/>
    <p:sldId id="285" r:id="rId13"/>
    <p:sldId id="286" r:id="rId14"/>
    <p:sldId id="291" r:id="rId15"/>
    <p:sldId id="287" r:id="rId16"/>
    <p:sldId id="288" r:id="rId17"/>
    <p:sldId id="292" r:id="rId18"/>
    <p:sldId id="289" r:id="rId19"/>
    <p:sldId id="296" r:id="rId20"/>
    <p:sldId id="290" r:id="rId21"/>
    <p:sldId id="258" r:id="rId22"/>
    <p:sldId id="272" r:id="rId23"/>
    <p:sldId id="25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5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gif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27801" y="476672"/>
            <a:ext cx="7776864" cy="15121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5400" b="1" dirty="0" smtClean="0">
                <a:ln w="5080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«</a:t>
            </a:r>
            <a:r>
              <a:rPr kumimoji="0" lang="ru-RU" sz="5400" b="1" u="none" strike="noStrike" kern="1200" normalizeH="0" baseline="0" noProof="0" dirty="0" smtClean="0">
                <a:ln w="50800"/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ПОДВОДНЫЙ МИР»</a:t>
            </a:r>
            <a:endParaRPr kumimoji="0" lang="ru-RU" sz="4400" b="1" u="none" strike="noStrike" kern="1200" normalizeH="0" baseline="0" noProof="0" dirty="0">
              <a:ln w="50800"/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94646" y="2276872"/>
            <a:ext cx="5711602" cy="1368152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 indent="180000"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Подготовили </a:t>
            </a:r>
            <a:r>
              <a:rPr lang="ru-RU" sz="2400" b="1" i="1" dirty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проект: </a:t>
            </a:r>
            <a:endParaRPr lang="ru-RU" sz="2400" b="1" i="1" dirty="0" smtClean="0">
              <a:solidFill>
                <a:srgbClr val="002060"/>
              </a:solidFill>
              <a:latin typeface="a_CityNova" panose="02060806040706090203" pitchFamily="18" charset="-52"/>
              <a:ea typeface="Calibri"/>
              <a:cs typeface="Times New Roman"/>
            </a:endParaRPr>
          </a:p>
          <a:p>
            <a:pPr indent="180000"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воспитатели МБДОУ «Красная шапочка» № 1  </a:t>
            </a:r>
          </a:p>
          <a:p>
            <a:pPr indent="180000"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 первой младшей группы «Бабочки»</a:t>
            </a:r>
          </a:p>
          <a:p>
            <a:pPr indent="180000">
              <a:spcBef>
                <a:spcPts val="0"/>
              </a:spcBef>
              <a:spcAft>
                <a:spcPts val="0"/>
              </a:spcAft>
            </a:pPr>
            <a:endParaRPr lang="ru-RU" sz="2400" b="1" i="1" dirty="0">
              <a:solidFill>
                <a:srgbClr val="002060"/>
              </a:solidFill>
              <a:latin typeface="a_CityNova" panose="02060806040706090203" pitchFamily="18" charset="-52"/>
              <a:ea typeface="Calibri"/>
              <a:cs typeface="Times New Roman"/>
            </a:endParaRPr>
          </a:p>
          <a:p>
            <a:pPr indent="180000"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Исаева Т.В.</a:t>
            </a:r>
          </a:p>
          <a:p>
            <a:pPr indent="180000">
              <a:spcBef>
                <a:spcPts val="0"/>
              </a:spcBef>
              <a:spcAft>
                <a:spcPts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a_CityNova" panose="02060806040706090203" pitchFamily="18" charset="-52"/>
                <a:ea typeface="Calibri"/>
                <a:cs typeface="Times New Roman"/>
              </a:rPr>
              <a:t>Балабанова М.Г.</a:t>
            </a:r>
            <a:endParaRPr lang="ru-RU" sz="1800" b="1" dirty="0" smtClean="0">
              <a:solidFill>
                <a:srgbClr val="002060"/>
              </a:solidFill>
              <a:latin typeface="a_CityNova" panose="02060806040706090203" pitchFamily="18" charset="-52"/>
              <a:ea typeface="Calibri"/>
              <a:cs typeface="Times New Roman"/>
            </a:endParaRPr>
          </a:p>
          <a:p>
            <a:pPr indent="450215">
              <a:spcBef>
                <a:spcPts val="0"/>
              </a:spcBef>
              <a:spcAft>
                <a:spcPts val="0"/>
              </a:spcAft>
            </a:pPr>
            <a:endParaRPr lang="ru-RU" sz="1800" b="1" i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spcBef>
                <a:spcPts val="0"/>
              </a:spcBef>
              <a:buNone/>
            </a:pPr>
            <a:endParaRPr lang="ru-RU" sz="2000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ÐÐ°ÑÑÐ¸Ð½ÐºÐ¸ Ð¿Ð¾ Ð·Ð°Ð¿ÑÐ¾ÑÑ ÐºÐ»Ð¸Ð¿Ð°ÑÑ ÑÑÐ±ÐºÐ¸ Ð½Ð° Ð¿ÑÐ¾Ð·ÑÐ°ÑÐ½Ð¾Ð¼ ÑÐ¾Ð½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1042">
            <a:off x="225183" y="1471590"/>
            <a:ext cx="1605236" cy="8213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ÐÐ°ÑÑÐ¸Ð½ÐºÐ¸ Ð¿Ð¾ Ð·Ð°Ð¿ÑÐ¾ÑÑ ÐºÐ»Ð¸Ð¿Ð°ÑÑ ÑÑÐ±ÐºÐ¸  ÐÐÐÐÐ ÐÐ¡ÐÐ Ð½Ð° Ð¿ÑÐ¾Ð·ÑÐ°ÑÐ½Ð¾Ð¼ ÑÐ¾Ð½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680" y="5013176"/>
            <a:ext cx="2318323" cy="193253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ÐÐ¾ÑÐ¾Ð¶ÐµÐµ Ð¸Ð·Ð¾Ð±ÑÐ°Ð¶ÐµÐ½Ð¸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532120"/>
            <a:ext cx="1885950" cy="132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ÐÐ¾ÑÐ¾Ð¶ÐµÐµ Ð¸Ð·Ð¾Ð±ÑÐ°Ð¶ÐµÐ½Ð¸Ð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81647"/>
            <a:ext cx="1475656" cy="8936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7226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06319"/>
            <a:ext cx="3807954" cy="50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176" y="1206320"/>
            <a:ext cx="3809612" cy="50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219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9363"/>
            <a:ext cx="3348372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50420"/>
            <a:ext cx="3340764" cy="4454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288282"/>
            <a:ext cx="3312368" cy="4416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87624" y="179363"/>
            <a:ext cx="535467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Ознакомление с окружающим миром </a:t>
            </a:r>
          </a:p>
          <a:p>
            <a:r>
              <a:rPr lang="ru-RU" sz="2400" b="1" i="1" dirty="0" smtClean="0"/>
              <a:t>с элементами лепки</a:t>
            </a:r>
          </a:p>
          <a:p>
            <a:r>
              <a:rPr lang="ru-RU" sz="2400" b="1" i="1" dirty="0" smtClean="0"/>
              <a:t>«Аквариум»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799322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2972" y="116632"/>
            <a:ext cx="7981028" cy="62554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002060"/>
                </a:solidFill>
                <a:ea typeface="Calibri"/>
                <a:cs typeface="Times New Roman"/>
              </a:rPr>
              <a:t>Конструирование</a:t>
            </a:r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 из настольного конструктора</a:t>
            </a:r>
            <a:r>
              <a:rPr lang="ru-RU" sz="2400" i="1" dirty="0">
                <a:solidFill>
                  <a:srgbClr val="002060"/>
                </a:solidFill>
                <a:ea typeface="Calibri"/>
                <a:cs typeface="Times New Roman"/>
              </a:rPr>
              <a:t> «Домик для рыбки».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2060"/>
                </a:solidFill>
                <a:ea typeface="Calibri"/>
                <a:cs typeface="Times New Roman"/>
              </a:rPr>
              <a:t>Социально-коммуникативное развитие: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dirty="0" smtClean="0">
                <a:solidFill>
                  <a:srgbClr val="002060"/>
                </a:solidFill>
                <a:ea typeface="Calibri"/>
                <a:cs typeface="Times New Roman"/>
              </a:rPr>
              <a:t>Дидактические </a:t>
            </a:r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игры: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 </a:t>
            </a:r>
            <a:r>
              <a:rPr lang="ru-RU" sz="2400" i="1" dirty="0">
                <a:solidFill>
                  <a:srgbClr val="002060"/>
                </a:solidFill>
                <a:ea typeface="Calibri"/>
                <a:cs typeface="Times New Roman"/>
              </a:rPr>
              <a:t>«Собери рыбку»</a:t>
            </a:r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 (из геометрических форм)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rgbClr val="002060"/>
                </a:solidFill>
                <a:ea typeface="Calibri"/>
                <a:cs typeface="Times New Roman"/>
              </a:rPr>
              <a:t>«Найди и назови»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rgbClr val="002060"/>
                </a:solidFill>
                <a:ea typeface="Calibri"/>
                <a:cs typeface="Times New Roman"/>
              </a:rPr>
              <a:t>«Посмотри сколько ракушек, камушек поместилось в коробочке»</a:t>
            </a:r>
            <a:r>
              <a:rPr lang="ru-RU" sz="2400" dirty="0">
                <a:solidFill>
                  <a:srgbClr val="00206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2400" i="1" dirty="0">
                <a:solidFill>
                  <a:srgbClr val="002060"/>
                </a:solidFill>
                <a:ea typeface="Calibri"/>
                <a:cs typeface="Times New Roman"/>
              </a:rPr>
              <a:t>(много или мало)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rgbClr val="002060"/>
                </a:solidFill>
                <a:ea typeface="Calibri"/>
                <a:cs typeface="Times New Roman"/>
              </a:rPr>
              <a:t>«Возьми столько же, сколько скажу» (много или мало)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rgbClr val="002060"/>
                </a:solidFill>
                <a:ea typeface="Calibri"/>
                <a:cs typeface="Times New Roman"/>
              </a:rPr>
              <a:t>«Четвертый лишний»</a:t>
            </a:r>
            <a:r>
              <a:rPr lang="ru-RU" sz="2400" dirty="0">
                <a:solidFill>
                  <a:srgbClr val="002060"/>
                </a:solidFill>
                <a:ea typeface="Calibri"/>
                <a:cs typeface="Times New Roman"/>
              </a:rPr>
              <a:t> 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rgbClr val="002060"/>
                </a:solidFill>
                <a:ea typeface="Calibri"/>
                <a:cs typeface="Times New Roman"/>
              </a:rPr>
              <a:t>«Чего не стало»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rgbClr val="002060"/>
                </a:solidFill>
                <a:ea typeface="Calibri"/>
                <a:cs typeface="Times New Roman"/>
              </a:rPr>
              <a:t>«Где спряталась рыбка?»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rgbClr val="002060"/>
                </a:solidFill>
                <a:ea typeface="Calibri"/>
                <a:cs typeface="Times New Roman"/>
              </a:rPr>
              <a:t> «Поймай рыбку</a:t>
            </a:r>
            <a:r>
              <a:rPr lang="ru-RU" sz="2400" i="1" dirty="0" smtClean="0">
                <a:solidFill>
                  <a:srgbClr val="002060"/>
                </a:solidFill>
                <a:ea typeface="Calibri"/>
                <a:cs typeface="Times New Roman"/>
              </a:rPr>
              <a:t>»</a:t>
            </a:r>
            <a:endParaRPr lang="ru-RU" sz="2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509120"/>
            <a:ext cx="1597025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696" y="980728"/>
            <a:ext cx="1731963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9831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4127604"/>
            <a:ext cx="4176514" cy="22733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Речевое развитие: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НОД.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«Наблюдение рыбки в аквариуме»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Артикуляционная гимнастика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«Рыбка»</a:t>
            </a:r>
            <a:endParaRPr lang="ru-RU" sz="2400" dirty="0">
              <a:solidFill>
                <a:schemeClr val="accent1">
                  <a:lumMod val="50000"/>
                </a:schemeClr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81228" y="559794"/>
            <a:ext cx="3672408" cy="366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Игра с прищепками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 «Рыбий хвостик»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Сюжетно-ролевые игры: 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«Рыбалка» 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«Зоомагазин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Игры с макетом «Аквариум»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111" y="4378423"/>
            <a:ext cx="1597025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276" y="188641"/>
            <a:ext cx="5251952" cy="3938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683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337800"/>
            <a:ext cx="1619672" cy="1488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ÐÐ¾ÑÐ¾Ð¶ÐµÐµ Ð¸Ð·Ð¾Ð±ÑÐ°Ð¶ÐµÐ½Ð¸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552" y="1290207"/>
            <a:ext cx="1717623" cy="1994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ÐÐ°ÑÑÐ¸Ð½ÐºÐ¸ Ð¿Ð¾ Ð·Ð°Ð¿ÑÐ¾ÑÑ ÐºÐ»Ð¸Ð¿Ð°ÑÑ ÑÑÐ±ÐºÐ¸ Ð½Ð° Ð¿ÑÐ¾Ð·ÑÐ°ÑÐ½Ð¾Ð¼ ÑÐ¾Ð½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229485"/>
            <a:ext cx="1356360" cy="1537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21007"/>
            <a:ext cx="4571657" cy="3428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284984"/>
            <a:ext cx="4568452" cy="342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80112" y="908720"/>
            <a:ext cx="2016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…В гости рыбка к нам пришла…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718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7251" y="1012954"/>
            <a:ext cx="4698805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</a:rPr>
              <a:t>Физическое развитие: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Утренняя гимнастика 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«Рыбки»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Пальчиковая гимнастика 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«Рыбка», «Лодочка».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err="1">
                <a:solidFill>
                  <a:schemeClr val="tx2">
                    <a:lumMod val="50000"/>
                  </a:schemeClr>
                </a:solidFill>
              </a:rPr>
              <a:t>Физминутка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«Пять маленьких рыбок»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 err="1">
                <a:solidFill>
                  <a:schemeClr val="tx2">
                    <a:lumMod val="50000"/>
                  </a:schemeClr>
                </a:solidFill>
              </a:rPr>
              <a:t>Мультзарядка</a:t>
            </a: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«Вместе с крабом»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Подвижные игры: 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«Караси и щука», «Удочка»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chemeClr val="tx2">
                    <a:lumMod val="50000"/>
                  </a:schemeClr>
                </a:solidFill>
              </a:rPr>
              <a:t>Динамическая пауза </a:t>
            </a:r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«Разбудим рыбку</a:t>
            </a: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 smtClean="0">
                <a:solidFill>
                  <a:schemeClr val="tx2">
                    <a:lumMod val="50000"/>
                  </a:schemeClr>
                </a:solidFill>
              </a:rPr>
              <a:t>Дыхательная гимнастика с использованием макета «Аквариум»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924944"/>
            <a:ext cx="1597025" cy="150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73974"/>
            <a:ext cx="3822542" cy="5096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694" y="4797151"/>
            <a:ext cx="2359025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7893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083670"/>
            <a:ext cx="45365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chemeClr val="accent1">
                    <a:lumMod val="50000"/>
                  </a:schemeClr>
                </a:solidFill>
              </a:rPr>
              <a:t>Художественно-эстетическое развитие: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НОД. Лепка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«Рыбка»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НОД. Рисование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«Рыбка в аквариуме» 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Разукрашивание рисунков по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теме в центре творчества.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Слушание музыки П. И. Чайковского 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«Рыбы»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Свободные танцевально-ритмические движения детей под песню </a:t>
            </a:r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</a:rPr>
              <a:t>Про рыбок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</a:rPr>
              <a:t>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10894"/>
            <a:ext cx="17430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3147" y="620539"/>
            <a:ext cx="1785937" cy="1785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060" y="836712"/>
            <a:ext cx="4132939" cy="5510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5614" y="5301208"/>
            <a:ext cx="1731963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63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ÐÐ¾ÑÐ¾Ð¶ÐµÐµ Ð¸Ð·Ð¾Ð±ÑÐ°Ð¶ÐµÐ½Ð¸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577" y="3149642"/>
            <a:ext cx="1717623" cy="1994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ÐÐ°ÑÑÐ¸Ð½ÐºÐ¸ Ð¿Ð¾ Ð·Ð°Ð¿ÑÐ¾ÑÑ ÐºÐ»Ð¸Ð¿Ð°ÑÑ ÑÑÐ±ÐºÐ¸ Ð½Ð° Ð¿ÑÐ¾Ð·ÑÐ°ÑÐ½Ð¾Ð¼ ÑÐ¾Ð½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209" y="949729"/>
            <a:ext cx="1356360" cy="1537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1244"/>
            <a:ext cx="3600400" cy="4800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01244"/>
            <a:ext cx="3929157" cy="5238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799865"/>
            <a:ext cx="3096344" cy="4128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84619" y="2949587"/>
            <a:ext cx="22467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solidFill>
                  <a:srgbClr val="002060"/>
                </a:solidFill>
              </a:rPr>
              <a:t>Лепка «Рыбка»</a:t>
            </a:r>
          </a:p>
        </p:txBody>
      </p:sp>
    </p:spTree>
    <p:extLst>
      <p:ext uri="{BB962C8B-B14F-4D97-AF65-F5344CB8AC3E}">
        <p14:creationId xmlns:p14="http://schemas.microsoft.com/office/powerpoint/2010/main" val="276529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66382" y="908720"/>
            <a:ext cx="5083023" cy="4542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Чтение художественной литературы:</a:t>
            </a:r>
            <a:r>
              <a:rPr lang="ru-RU" sz="2000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 </a:t>
            </a:r>
            <a:endParaRPr lang="ru-RU" sz="20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Стихотворение И.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Токмакова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 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«Рыбка, рыбка, где ты спишь?»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Пермяк 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«Первая рыбка»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С.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Сахарнов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 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«Кто в море живёт»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 Е. Белозеров 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«Карасик»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285750" indent="-28575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В. Степанова 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ea typeface="Calibri"/>
                <a:cs typeface="Times New Roman"/>
              </a:rPr>
              <a:t>«Кот рыболов»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Calibri"/>
              <a:ea typeface="Calibri"/>
              <a:cs typeface="Times New Roman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ea typeface="Calibri"/>
              </a:rPr>
              <a:t>Рассматривание иллюстраций книги </a:t>
            </a:r>
            <a:r>
              <a:rPr lang="ru-RU" sz="2400" i="1" dirty="0">
                <a:solidFill>
                  <a:schemeClr val="accent1">
                    <a:lumMod val="50000"/>
                  </a:schemeClr>
                </a:solidFill>
                <a:ea typeface="Calibri"/>
              </a:rPr>
              <a:t>«Моря – синий цвет Земли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611" y="486188"/>
            <a:ext cx="2536825" cy="1652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9405" y="5172993"/>
            <a:ext cx="1743075" cy="1017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63263"/>
            <a:ext cx="2487613" cy="2036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316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661248"/>
            <a:ext cx="1885950" cy="13258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4524688" y="999480"/>
            <a:ext cx="4439800" cy="3773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ru-RU" sz="1600" b="1" i="1" u="sng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Продукты проектной деятельности</a:t>
            </a:r>
            <a:r>
              <a:rPr lang="ru-RU" sz="1600" b="1" i="1" u="sng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:</a:t>
            </a:r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</a:p>
          <a:p>
            <a:pPr marL="285750" indent="-285750" algn="just">
              <a:lnSpc>
                <a:spcPct val="115000"/>
              </a:lnSpc>
              <a:buFontTx/>
              <a:buChar char="-"/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детские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работы по теме проекта «Подводный мир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»</a:t>
            </a:r>
          </a:p>
          <a:p>
            <a:pPr marL="285750" indent="-285750" algn="just">
              <a:lnSpc>
                <a:spcPct val="115000"/>
              </a:lnSpc>
              <a:buFontTx/>
              <a:buChar char="-"/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макет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«Аквариум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» </a:t>
            </a:r>
          </a:p>
          <a:p>
            <a:pPr marL="285750" indent="-285750" algn="just">
              <a:lnSpc>
                <a:spcPct val="115000"/>
              </a:lnSpc>
              <a:buFontTx/>
              <a:buChar char="-"/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альбом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«Рыбы, обитающие в реках и озерах </a:t>
            </a:r>
            <a:r>
              <a:rPr lang="ru-RU" sz="1600" dirty="0" err="1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Курагинского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района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»</a:t>
            </a:r>
          </a:p>
          <a:p>
            <a:pPr marL="285750" indent="-285750" algn="just">
              <a:lnSpc>
                <a:spcPct val="115000"/>
              </a:lnSpc>
              <a:buFontTx/>
              <a:buChar char="-"/>
            </a:pP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sz="1600" b="1" i="1" u="sng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Итоговое мероприятие</a:t>
            </a:r>
            <a:r>
              <a:rPr lang="ru-RU" sz="1600" b="1" i="1" u="sng" dirty="0">
                <a:solidFill>
                  <a:srgbClr val="1F497D">
                    <a:lumMod val="75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: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  </a:t>
            </a:r>
            <a:endParaRPr lang="ru-RU" sz="1600" dirty="0" smtClean="0">
              <a:solidFill>
                <a:srgbClr val="1F497D">
                  <a:lumMod val="75000"/>
                </a:srgbClr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285750" indent="-285750" algn="just">
              <a:lnSpc>
                <a:spcPct val="115000"/>
              </a:lnSpc>
              <a:buFontTx/>
              <a:buChar char="-"/>
            </a:pP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выставка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детских рисунков, творческих </a:t>
            </a: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работ</a:t>
            </a:r>
          </a:p>
          <a:p>
            <a:pPr marL="285750" indent="-285750" algn="just">
              <a:lnSpc>
                <a:spcPct val="115000"/>
              </a:lnSpc>
              <a:buFontTx/>
              <a:buChar char="-"/>
            </a:pPr>
            <a:r>
              <a:rPr lang="ru-RU" sz="1600" dirty="0" smtClean="0">
                <a:solidFill>
                  <a:srgbClr val="1F497D">
                    <a:lumMod val="75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макет </a:t>
            </a:r>
            <a:r>
              <a:rPr lang="ru-RU" sz="1600" dirty="0">
                <a:solidFill>
                  <a:srgbClr val="1F497D">
                    <a:lumMod val="75000"/>
                  </a:srgb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«Аквариум».</a:t>
            </a:r>
          </a:p>
        </p:txBody>
      </p:sp>
      <p:pic>
        <p:nvPicPr>
          <p:cNvPr id="9" name="Рисунок 8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43041" y="5532120"/>
            <a:ext cx="2200959" cy="132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20688"/>
            <a:ext cx="4038778" cy="5237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9" descr="ÐÐ¾ÑÐ¾Ð¶ÐµÐµ Ð¸Ð·Ð¾Ð±ÑÐ°Ð¶ÐµÐ½Ð¸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04" y="5516000"/>
            <a:ext cx="2000250" cy="1240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ÐÐ¾ÑÐ¾Ð¶ÐµÐµ Ð¸Ð·Ð¾Ð±ÑÐ°Ð¶ÐµÐ½Ð¸Ð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7583">
            <a:off x="5176282" y="5238498"/>
            <a:ext cx="1537259" cy="131797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4342327" y="248967"/>
            <a:ext cx="28854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</a:rPr>
              <a:t>Заключительный </a:t>
            </a: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этап</a:t>
            </a:r>
            <a:endParaRPr lang="ru-RU" sz="20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44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3"/>
          <p:cNvSpPr/>
          <p:nvPr/>
        </p:nvSpPr>
        <p:spPr>
          <a:xfrm>
            <a:off x="251520" y="476672"/>
            <a:ext cx="8640960" cy="632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            Участники </a:t>
            </a: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проекта: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•	Педагоги, воспитатели группы;</a:t>
            </a: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•	Дети первой младшей группы (возраст детей 2-3 года);</a:t>
            </a: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•	Родители.</a:t>
            </a: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•     </a:t>
            </a: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Срок реализации проекта: 1 неделя  (с 01.02.2021 г. по  </a:t>
            </a: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                                                                        05.02.2021 г.)</a:t>
            </a:r>
          </a:p>
          <a:p>
            <a:pPr lvl="1" indent="450215">
              <a:lnSpc>
                <a:spcPct val="115000"/>
              </a:lnSpc>
            </a:pPr>
            <a:r>
              <a:rPr lang="ru-RU" sz="16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Актуальность </a:t>
            </a: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проекта.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 Очень важно начинать экологическое воспитание детей с самого раннего детства, формируя у них основы экологического сознания, первые представления и ориентиры в мире природы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Дети младшего дошкольного возраста находятся у истоков познания окружающего мира. Именно в эти годы у них формируются первичные представления об окружающем мире, формируется познавательный интерес. малыши накапливают представления об объектах живой и неживой природы, явлениях природы, о животных и рыбах. Правильное отношение к живым существам появляется в этом возрасте лишь в добровольном и активном участии детей в совместной со взрослыми деятельности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.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 </a:t>
            </a:r>
            <a:endParaRPr lang="ru-RU" sz="1600" dirty="0" smtClean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endParaRPr lang="ru-RU" dirty="0">
              <a:solidFill>
                <a:srgbClr val="FF000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6" name="Рисунок 5" descr="ÐÐ°ÑÑÐ¸Ð½ÐºÐ¸ Ð¿Ð¾ Ð·Ð°Ð¿ÑÐ¾ÑÑ ÐºÐ»Ð¸Ð¿Ð°ÑÑ ÑÑÐ±ÐºÐ¸ Ð½Ð° Ð¿ÑÐ¾Ð·ÑÐ°ÑÐ½Ð¾Ð¼ ÑÐ¾Ð½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5229200"/>
            <a:ext cx="1123950" cy="10642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3082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661248"/>
            <a:ext cx="1885950" cy="132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7221" y="4447763"/>
            <a:ext cx="2440940" cy="1876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 descr="ÐÐ°ÑÑÐ¸Ð½ÐºÐ¸ Ð¿Ð¾ Ð·Ð°Ð¿ÑÐ¾ÑÑ ÐºÐ»Ð¸Ð¿Ð°ÑÑ Ð½Ð° Ð¿ÑÐ¾Ð·ÑÐ°ÑÐ½Ð¾Ð¼ ÑÐ¾Ð½Ðµ Ð¼Ð¾ÑÑÐºÐ¸Ðµ Ð¾Ð±Ð¸ÑÐ°ÑÐµÐ»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2923" y="1556792"/>
            <a:ext cx="1428750" cy="98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3251"/>
            <a:ext cx="5616624" cy="360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379071" y="476672"/>
            <a:ext cx="2385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Макет «Аквариум»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89" y="3503555"/>
            <a:ext cx="4840287" cy="3303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 flipH="1">
            <a:off x="1403647" y="4232018"/>
            <a:ext cx="252034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Выставка творческих </a:t>
            </a:r>
            <a:r>
              <a:rPr lang="ru-RU" b="1" i="1" dirty="0">
                <a:solidFill>
                  <a:schemeClr val="tx2">
                    <a:lumMod val="50000"/>
                  </a:schemeClr>
                </a:solidFill>
              </a:rPr>
              <a:t>работ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98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59" y="6104695"/>
            <a:ext cx="8018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/>
              <a:t> </a:t>
            </a:r>
            <a:endParaRPr lang="ru-RU" sz="2400" i="1" dirty="0"/>
          </a:p>
        </p:txBody>
      </p:sp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09998"/>
            <a:ext cx="1885950" cy="132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050" y="1988840"/>
            <a:ext cx="2019300" cy="177927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455" y="795506"/>
            <a:ext cx="3852863" cy="513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6798" y="795506"/>
            <a:ext cx="2908300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593" y="1573673"/>
            <a:ext cx="3743325" cy="4992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 descr="ÐÐ¾ÑÐ¾Ð¶ÐµÐµ Ð¸Ð·Ð¾Ð±ÑÐ°Ð¶ÐµÐ½Ð¸Ðµ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0268" y="5414459"/>
            <a:ext cx="2110504" cy="1842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ÐÐ¾ÑÐ¾Ð¶ÐµÐµ Ð¸Ð·Ð¾Ð±ÑÐ°Ð¶ÐµÐ½Ð¸Ðµ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08104" y="401965"/>
            <a:ext cx="1850479" cy="14173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2012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59" y="6104695"/>
            <a:ext cx="8018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/>
              <a:t> </a:t>
            </a:r>
            <a:endParaRPr lang="ru-RU" sz="2400" i="1" dirty="0"/>
          </a:p>
        </p:txBody>
      </p:sp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672587"/>
            <a:ext cx="1885950" cy="13258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692696"/>
            <a:ext cx="8640960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  <a:latin typeface="Bahnschrift" panose="020B0502040204020203" pitchFamily="34" charset="0"/>
                <a:ea typeface="Times New Roman"/>
                <a:cs typeface="Times New Roman"/>
              </a:rPr>
              <a:t>ВЫВОДЫ</a:t>
            </a:r>
            <a:r>
              <a:rPr lang="ru-RU" sz="2400" b="1" dirty="0" smtClean="0">
                <a:solidFill>
                  <a:srgbClr val="FF0000"/>
                </a:solidFill>
                <a:latin typeface="Bahnschrift" panose="020B0502040204020203" pitchFamily="34" charset="0"/>
                <a:ea typeface="Times New Roman"/>
                <a:cs typeface="Times New Roman"/>
              </a:rPr>
              <a:t>.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Bahnschrift" panose="020B0502040204020203" pitchFamily="34" charset="0"/>
                <a:ea typeface="Times New Roman"/>
                <a:cs typeface="Times New Roman"/>
              </a:rPr>
              <a:t>Проект дал возможность расширить представления детей о водных </a:t>
            </a:r>
            <a:r>
              <a:rPr lang="ru-RU" sz="2000" dirty="0" smtClean="0">
                <a:solidFill>
                  <a:srgbClr val="002060"/>
                </a:solidFill>
                <a:latin typeface="Bahnschrift" panose="020B0502040204020203" pitchFamily="34" charset="0"/>
                <a:ea typeface="Times New Roman"/>
                <a:cs typeface="Times New Roman"/>
              </a:rPr>
              <a:t>обитателях</a:t>
            </a:r>
            <a:r>
              <a:rPr lang="ru-RU" sz="2000" dirty="0">
                <a:solidFill>
                  <a:srgbClr val="002060"/>
                </a:solidFill>
                <a:latin typeface="Bahnschrift" panose="020B0502040204020203" pitchFamily="34" charset="0"/>
                <a:ea typeface="Times New Roman"/>
                <a:cs typeface="Times New Roman"/>
              </a:rPr>
              <a:t>,</a:t>
            </a:r>
            <a:r>
              <a:rPr lang="ru-RU" sz="2000" dirty="0" smtClean="0">
                <a:solidFill>
                  <a:srgbClr val="002060"/>
                </a:solidFill>
                <a:latin typeface="Bahnschrift" panose="020B0502040204020203" pitchFamily="34" charset="0"/>
                <a:ea typeface="Times New Roman"/>
                <a:cs typeface="Times New Roman"/>
              </a:rPr>
              <a:t> </a:t>
            </a:r>
            <a:r>
              <a:rPr lang="ru-RU" sz="2000" dirty="0">
                <a:solidFill>
                  <a:srgbClr val="002060"/>
                </a:solidFill>
                <a:latin typeface="Bahnschrift" panose="020B0502040204020203" pitchFamily="34" charset="0"/>
                <a:ea typeface="Times New Roman"/>
                <a:cs typeface="Times New Roman"/>
              </a:rPr>
              <a:t>о разнообразии аквариумных рыб, водорослей и других обитателей аквариума, а также о способах ухода за ними, научились проявлять заботу об аквариумных рыбках и живой природе в целом.</a:t>
            </a:r>
          </a:p>
          <a:p>
            <a:pPr indent="450215" algn="just">
              <a:spcAft>
                <a:spcPts val="0"/>
              </a:spcAft>
            </a:pPr>
            <a:r>
              <a:rPr lang="ru-RU" sz="2000" dirty="0">
                <a:solidFill>
                  <a:srgbClr val="002060"/>
                </a:solidFill>
                <a:latin typeface="Bahnschrift" panose="020B0502040204020203" pitchFamily="34" charset="0"/>
                <a:ea typeface="Times New Roman"/>
                <a:cs typeface="Times New Roman"/>
              </a:rPr>
              <a:t>В результате бесед, познавательных занятий совершенствовались навыки речевого общения. Знания, полученные в ходе проекта, младшие дошкольники применяли во время рисования, </a:t>
            </a:r>
            <a:r>
              <a:rPr lang="ru-RU" sz="2000" dirty="0" smtClean="0">
                <a:solidFill>
                  <a:srgbClr val="002060"/>
                </a:solidFill>
                <a:latin typeface="Bahnschrift" panose="020B0502040204020203" pitchFamily="34" charset="0"/>
                <a:ea typeface="Times New Roman"/>
                <a:cs typeface="Times New Roman"/>
              </a:rPr>
              <a:t>лепки.</a:t>
            </a:r>
            <a:endParaRPr lang="ru-RU" sz="2000" dirty="0">
              <a:solidFill>
                <a:srgbClr val="002060"/>
              </a:solidFill>
              <a:latin typeface="Bahnschrift" panose="020B0502040204020203" pitchFamily="34" charset="0"/>
              <a:ea typeface="Times New Roman"/>
              <a:cs typeface="Times New Roman"/>
            </a:endParaRPr>
          </a:p>
          <a:p>
            <a:pPr indent="450215" algn="just">
              <a:spcAft>
                <a:spcPts val="0"/>
              </a:spcAft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  <a:t/>
            </a:r>
            <a:b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Times New Roman"/>
                <a:cs typeface="Times New Roman"/>
              </a:rPr>
            </a:b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 algn="just">
              <a:lnSpc>
                <a:spcPct val="150000"/>
              </a:lnSpc>
              <a:spcAft>
                <a:spcPts val="0"/>
              </a:spcAft>
            </a:pPr>
            <a:endParaRPr lang="ru-RU" sz="14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50" name="Picture 2" descr="ÐÐ°ÑÑÐ¸Ð½ÐºÐ¸ Ð¿Ð¾ Ð·Ð°Ð¿ÑÐ¾ÑÑ ÐºÐ»Ð¸Ð¿Ð°ÑÑ Ð½Ð° Ð¿ÑÐ¾Ð·ÑÐ°ÑÐ½Ð¾Ð¼ ÑÐ¾Ð½Ðµ Ð¼Ð¾ÑÑÐºÐ¸Ðµ Ð¾Ð±Ð¸ÑÐ°ÑÐµÐ»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95191" y="4800901"/>
            <a:ext cx="2243139" cy="176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ÐÐ¾ÑÐ¾Ð¶ÐµÐµ Ð¸Ð·Ð¾Ð±ÑÐ°Ð¶ÐµÐ½Ð¸Ðµ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925034" y="4379458"/>
            <a:ext cx="3243218" cy="2640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27658"/>
            <a:ext cx="1935642" cy="13938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9304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Документы\Downloads\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671283"/>
            <a:ext cx="784887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4000" b="1" dirty="0">
                <a:gradFill>
                  <a:gsLst>
                    <a:gs pos="0">
                      <a:srgbClr val="A54200"/>
                    </a:gs>
                    <a:gs pos="78000">
                      <a:srgbClr val="FF8C19"/>
                    </a:gs>
                    <a:gs pos="100000">
                      <a:srgbClr val="FFF1E9"/>
                    </a:gs>
                  </a:gsLst>
                  <a:lin ang="5400000" scaled="0"/>
                </a:gradFill>
                <a:effectLst>
                  <a:outerShdw blurRad="69850" dist="43180" dir="5400000" sx="0" sy="0">
                    <a:srgbClr val="000000">
                      <a:alpha val="65000"/>
                    </a:srgbClr>
                  </a:outerShdw>
                </a:effectLst>
                <a:latin typeface="Arial Black"/>
                <a:ea typeface="Calibri"/>
                <a:cs typeface="Times New Roman"/>
              </a:rPr>
              <a:t>СПАСИБО ЗА ВНИМАНИЕ!</a:t>
            </a:r>
            <a:endParaRPr lang="ru-RU" sz="16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71502"/>
            <a:ext cx="3744416" cy="4992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471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2638683"/>
            <a:ext cx="3600400" cy="40673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251520" y="908720"/>
            <a:ext cx="8640960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Цель </a:t>
            </a:r>
            <a:r>
              <a:rPr lang="ru-RU" sz="1600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проекта: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ф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ормирование  представлений у 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младших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дошкольников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 многообразии подводного мира.</a:t>
            </a:r>
            <a:endParaRPr lang="ru-RU" sz="1600" b="1" dirty="0" smtClean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Задачи </a:t>
            </a: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проекта: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Задачи для детей:</a:t>
            </a:r>
            <a:endParaRPr lang="ru-RU" sz="1600" dirty="0">
              <a:solidFill>
                <a:srgbClr val="0066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Познакомить детей с аквариумными и морскими рыбами, с их средой обитания, внешним видом, способом передвижения.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Познакомить с названиями некоторых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   </a:t>
            </a:r>
            <a:r>
              <a:rPr lang="ru-RU" sz="1600" dirty="0" smtClean="0">
                <a:solidFill>
                  <a:schemeClr val="bg1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аквариумных </a:t>
            </a:r>
            <a:r>
              <a:rPr lang="ru-RU" sz="1600" dirty="0">
                <a:solidFill>
                  <a:schemeClr val="bg1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и морских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обитателей;</a:t>
            </a:r>
            <a:endParaRPr lang="ru-RU" sz="1600" dirty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Помочь детям </a:t>
            </a: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понять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и осмыслить, </a:t>
            </a:r>
            <a:endParaRPr lang="ru-RU" sz="1600" dirty="0" smtClean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как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и чем богата </a:t>
            </a:r>
            <a:endParaRPr lang="ru-RU" sz="1600" dirty="0" smtClean="0">
              <a:solidFill>
                <a:srgbClr val="00206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водная </a:t>
            </a:r>
            <a:r>
              <a:rPr lang="ru-RU" sz="1600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стихия.</a:t>
            </a:r>
            <a:endParaRPr lang="ru-RU" sz="1600" dirty="0">
              <a:solidFill>
                <a:srgbClr val="00206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4098" name="Picture 2" descr="ÐÐ°ÑÑÐ¸Ð½ÐºÐ¸ Ð¿Ð¾ Ð·Ð°Ð¿ÑÐ¾ÑÑ ÐºÐ»Ð¸Ð¿Ð°ÑÑ Ð½Ð° Ð¿ÑÐ¾Ð·ÑÐ°ÑÐ½Ð¾Ð¼ ÑÐ¾Ð½Ðµ Ð¼Ð¾ÑÑÐºÐ¸Ðµ Ð¾Ð±Ð¸ÑÐ°ÑÐµÐ»Ð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5211856"/>
            <a:ext cx="1728192" cy="152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3612" y="4443000"/>
            <a:ext cx="2790056" cy="2263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36710"/>
            <a:ext cx="2714625" cy="2714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ÐÐ°ÑÑÐ¸Ð½ÐºÐ¸ Ð¿Ð¾ Ð·Ð°Ð¿ÑÐ¾ÑÑ ÐºÐ»Ð¸Ð¿Ð°ÑÑ Ð½Ð° Ð¿ÑÐ¾Ð·ÑÐ°ÑÐ½Ð¾Ð¼ ÑÐ¾Ð½Ðµ Ð¼Ð¾ÑÑÐºÐ¸Ðµ Ð¾Ð±Ð¸ÑÐ°ÑÐµÐ»Ð¸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149952"/>
            <a:ext cx="1080120" cy="95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78149" y="5507699"/>
            <a:ext cx="1944216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9918" y="548680"/>
            <a:ext cx="2534285" cy="1651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04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5661248"/>
            <a:ext cx="1885950" cy="132588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65493" y="755290"/>
            <a:ext cx="5472608" cy="4905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ЭТАПЫ РЕАЛИЗАЦИИ ПРОЕКТА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400050" indent="-400050">
              <a:lnSpc>
                <a:spcPct val="115000"/>
              </a:lnSpc>
              <a:spcAft>
                <a:spcPts val="0"/>
              </a:spcAft>
              <a:buAutoNum type="romanUcPeriod"/>
            </a:pPr>
            <a:r>
              <a:rPr lang="ru-RU" sz="1600" b="1" i="1" u="sng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Подготовительный </a:t>
            </a:r>
            <a:r>
              <a:rPr lang="ru-RU" sz="1600" b="1" i="1" u="sng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этап</a:t>
            </a:r>
            <a:r>
              <a:rPr lang="ru-RU" sz="1600" b="1" i="1" u="sng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: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Определение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педагогом темы, целей и задач, содержания проекта.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Прогнозирование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результата.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Обсуждение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 родителями темы проекта, этапов его реализации.</a:t>
            </a: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Определение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содержания деятельности всех участников проекта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marL="285750" indent="-28575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ru-RU" sz="1600" i="1" dirty="0" smtClean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Домашнее </a:t>
            </a:r>
            <a:r>
              <a:rPr lang="ru-RU" sz="1600" i="1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задание для родителей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: 1) принести фото с описанием рыб, обитающих в </a:t>
            </a:r>
            <a:r>
              <a:rPr lang="ru-RU" sz="1600" dirty="0" err="1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Курагинском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 районе, для создания альбома 2) побеседовать дома с ребенком о обитателях аквариума, моря, бережного отношения к ним.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dirty="0">
              <a:solidFill>
                <a:srgbClr val="0066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5" name="Рисунок 4" descr="ÐÐ¾ÑÐ¾Ð¶ÐµÐµ Ð¸Ð·Ð¾Ð±ÑÐ°Ð¶ÐµÐ½Ð¸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5301207"/>
            <a:ext cx="2016224" cy="13687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35688" y="4817117"/>
            <a:ext cx="2808312" cy="2017407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Ð¾ÑÐ¾Ð¶ÐµÐµ Ð¸Ð·Ð¾Ð±ÑÐ°Ð¶ÐµÐ½Ð¸Ð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7046">
            <a:off x="5291693" y="6324188"/>
            <a:ext cx="864870" cy="428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ÐÐ¾ÑÐ¾Ð¶ÐµÐµ Ð¸Ð·Ð¾Ð±ÑÐ°Ð¶ÐµÐ½Ð¸Ðµ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063588">
            <a:off x="1957421" y="6204157"/>
            <a:ext cx="1058338" cy="5414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286" y="861901"/>
            <a:ext cx="3286194" cy="4381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ÐÐ¾ÑÐ¾Ð¶ÐµÐµ Ð¸Ð·Ð¾Ð±ÑÐ°Ð¶ÐµÐ½Ð¸Ðµ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36096" y="4528864"/>
            <a:ext cx="2736304" cy="214108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5068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325897" y="332656"/>
            <a:ext cx="8424936" cy="4039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u="sng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II.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	</a:t>
            </a:r>
            <a:r>
              <a:rPr lang="ru-RU" sz="1600" b="1" i="1" u="sng" dirty="0">
                <a:solidFill>
                  <a:schemeClr val="tx2">
                    <a:lumMod val="75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Основной этап реализации проекта: </a:t>
            </a:r>
            <a:endParaRPr lang="ru-RU" sz="1600" dirty="0">
              <a:solidFill>
                <a:schemeClr val="tx2">
                  <a:lumMod val="75000"/>
                </a:schemeClr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 </a:t>
            </a:r>
            <a:endParaRPr lang="ru-RU" sz="1600" dirty="0">
              <a:solidFill>
                <a:srgbClr val="0066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Содержание деятельности педагога</a:t>
            </a:r>
            <a:r>
              <a:rPr lang="ru-RU" sz="1600" b="1" i="1" dirty="0" smtClean="0">
                <a:solidFill>
                  <a:srgbClr val="0066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: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Составление плана работы над проектом.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Подборка и проведение подвижных, дидактических, словесных, сюжетно-ролевых игр с детьми.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Чтение и рассматривание художественной    литературы, энциклопедий.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Пополнение предметно-развивающей среды группы.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Организованная образовательная деятельность.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Проведение консультаций для родителей.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Wingdings"/>
              <a:buChar char=""/>
            </a:pPr>
            <a:r>
              <a:rPr lang="ru-RU" sz="1600" dirty="0" smtClean="0">
                <a:solidFill>
                  <a:srgbClr val="00206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Анализ и обобщение результатов внедрения проекта, закрепление, полученных знаний детей в ходе реализации проекта. Подведение итогов.</a:t>
            </a:r>
            <a:endParaRPr lang="ru-RU" sz="1600" dirty="0">
              <a:solidFill>
                <a:srgbClr val="002060"/>
              </a:solidFill>
              <a:effectLst/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5" name="Рисунок 4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673" y="1988840"/>
            <a:ext cx="1609725" cy="1452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986" y="2892629"/>
            <a:ext cx="660847" cy="548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38688">
            <a:off x="6464663" y="5854478"/>
            <a:ext cx="779443" cy="9368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ÐÐ¾ÑÐ¾Ð¶ÐµÐµ Ð¸Ð·Ð¾Ð±ÑÐ°Ð¶ÐµÐ½Ð¸Ðµ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9495">
            <a:off x="1466420" y="6179383"/>
            <a:ext cx="940172" cy="5019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ÐÐ¾ÑÐ¾Ð¶ÐµÐµ Ð¸Ð·Ð¾Ð±ÑÐ°Ð¶ÐµÐ½Ð¸Ðµ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52" y="4372416"/>
            <a:ext cx="1905000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96512" y="4442780"/>
            <a:ext cx="1274474" cy="11135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ÐÐ¾ÑÐ¾Ð¶ÐµÐµ Ð¸Ð·Ð¾Ð±ÑÐ°Ð¶ÐµÐ½Ð¸Ðµ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84742" y="5532120"/>
            <a:ext cx="2088232" cy="13258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54301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198751" y="346556"/>
            <a:ext cx="8712968" cy="5790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i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Система мероприятий с детьми.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FF0000"/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Образовательно-практическая часть.</a:t>
            </a:r>
            <a:endParaRPr lang="ru-RU" sz="1600" dirty="0">
              <a:solidFill>
                <a:srgbClr val="FF0000"/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Планирование деятельности по </a:t>
            </a:r>
            <a:r>
              <a:rPr lang="ru-RU" sz="1600" dirty="0" smtClean="0">
                <a:solidFill>
                  <a:schemeClr val="accent3">
                    <a:lumMod val="50000"/>
                  </a:schemeClr>
                </a:solidFill>
                <a:latin typeface="Arial Black" panose="020B0A04020102020204" pitchFamily="34" charset="0"/>
                <a:ea typeface="Calibri"/>
                <a:cs typeface="Times New Roman"/>
              </a:rPr>
              <a:t>областям</a:t>
            </a: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endParaRPr lang="ru-RU" sz="1600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2060"/>
                </a:solidFill>
                <a:ea typeface="Calibri"/>
                <a:cs typeface="Times New Roman"/>
              </a:rPr>
              <a:t>Познавательное развитие: </a:t>
            </a:r>
            <a:endParaRPr lang="ru-RU" sz="2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002060"/>
                </a:solidFill>
                <a:ea typeface="Calibri"/>
                <a:cs typeface="Times New Roman"/>
              </a:rPr>
              <a:t>Беседы о подводном мире</a:t>
            </a:r>
            <a:r>
              <a:rPr lang="ru-RU" sz="2000" dirty="0">
                <a:solidFill>
                  <a:srgbClr val="002060"/>
                </a:solidFill>
                <a:ea typeface="Calibri"/>
                <a:cs typeface="Times New Roman"/>
              </a:rPr>
              <a:t> </a:t>
            </a:r>
            <a:r>
              <a:rPr lang="ru-RU" sz="2000" i="1" dirty="0">
                <a:solidFill>
                  <a:srgbClr val="002060"/>
                </a:solidFill>
                <a:ea typeface="Calibri"/>
                <a:cs typeface="Times New Roman"/>
              </a:rPr>
              <a:t>(знакомство и закрепление знаний детей о подводных обитателях)</a:t>
            </a:r>
            <a:r>
              <a:rPr lang="ru-RU" sz="2000" dirty="0">
                <a:solidFill>
                  <a:srgbClr val="002060"/>
                </a:solidFill>
                <a:ea typeface="Calibri"/>
                <a:cs typeface="Times New Roman"/>
              </a:rPr>
              <a:t>:</a:t>
            </a:r>
            <a:endParaRPr lang="ru-RU" sz="20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  <a:ea typeface="Calibri"/>
                <a:cs typeface="Times New Roman"/>
              </a:rPr>
              <a:t>«Зачем нужно чистить аквариум»</a:t>
            </a:r>
            <a:endParaRPr lang="ru-RU" sz="20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ea typeface="Calibri"/>
                <a:cs typeface="Times New Roman"/>
              </a:rPr>
              <a:t> </a:t>
            </a:r>
            <a:r>
              <a:rPr lang="ru-RU" sz="2000" i="1" dirty="0">
                <a:solidFill>
                  <a:srgbClr val="002060"/>
                </a:solidFill>
                <a:ea typeface="Calibri"/>
                <a:cs typeface="Times New Roman"/>
              </a:rPr>
              <a:t>«Водоёмы»</a:t>
            </a:r>
            <a:endParaRPr lang="ru-RU" sz="20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ea typeface="Calibri"/>
                <a:cs typeface="Times New Roman"/>
              </a:rPr>
              <a:t> </a:t>
            </a:r>
            <a:r>
              <a:rPr lang="ru-RU" sz="2000" i="1" dirty="0">
                <a:solidFill>
                  <a:srgbClr val="002060"/>
                </a:solidFill>
                <a:ea typeface="Calibri"/>
                <a:cs typeface="Times New Roman"/>
              </a:rPr>
              <a:t>«Зачем рыбке плавники и хвост?»</a:t>
            </a:r>
            <a:endParaRPr lang="ru-RU" sz="20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  <a:ea typeface="Calibri"/>
                <a:cs typeface="Times New Roman"/>
              </a:rPr>
              <a:t>«Как дышит рыбка?»</a:t>
            </a:r>
            <a:endParaRPr lang="ru-RU" sz="20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  <a:ea typeface="Calibri"/>
                <a:cs typeface="Times New Roman"/>
              </a:rPr>
              <a:t>«Чем питается?»</a:t>
            </a:r>
            <a:endParaRPr lang="ru-RU" sz="20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  <a:ea typeface="Calibri"/>
                <a:cs typeface="Times New Roman"/>
              </a:rPr>
              <a:t>«Какие бывают рыбы?»</a:t>
            </a:r>
            <a:endParaRPr lang="ru-RU" sz="20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  <a:ea typeface="Calibri"/>
                <a:cs typeface="Times New Roman"/>
              </a:rPr>
              <a:t>«Как рыбки спят?»</a:t>
            </a:r>
            <a:r>
              <a:rPr lang="ru-RU" sz="2000" dirty="0">
                <a:solidFill>
                  <a:srgbClr val="002060"/>
                </a:solidFill>
                <a:ea typeface="Calibri"/>
                <a:cs typeface="Times New Roman"/>
              </a:rPr>
              <a:t>.</a:t>
            </a:r>
            <a:endParaRPr lang="ru-RU" sz="20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ru-RU" sz="1600" dirty="0">
              <a:solidFill>
                <a:schemeClr val="accent3">
                  <a:lumMod val="50000"/>
                </a:schemeClr>
              </a:solidFill>
              <a:latin typeface="Arial Black" panose="020B0A04020102020204" pitchFamily="34" charset="0"/>
              <a:ea typeface="Calibri"/>
              <a:cs typeface="Times New Roman"/>
            </a:endParaRPr>
          </a:p>
        </p:txBody>
      </p:sp>
      <p:pic>
        <p:nvPicPr>
          <p:cNvPr id="6" name="Рисунок 5" descr="ÐÐ¾ÑÐ¾Ð¶ÐµÐµ Ð¸Ð·Ð¾Ð±ÑÐ°Ð¶ÐµÐ½Ð¸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83760" y="5532120"/>
            <a:ext cx="2160240" cy="132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143" y="5300554"/>
            <a:ext cx="1077771" cy="1064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0864" y="116632"/>
            <a:ext cx="1800860" cy="164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779520"/>
            <a:ext cx="1995805" cy="1752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3089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661248"/>
            <a:ext cx="1885950" cy="132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ÐÐ°ÑÑÐ¸Ð½ÐºÐ¸ Ð¿Ð¾ Ð·Ð°Ð¿ÑÐ¾ÑÑ ÐºÐ»Ð¸Ð¿Ð°ÑÑ ÑÑÐ±ÐºÐ¸ Ð½Ð° Ð¿ÑÐ¾Ð·ÑÐ°ÑÐ½Ð¾Ð¼ ÑÐ¾Ð½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49025" y="2896380"/>
            <a:ext cx="1476164" cy="976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558420"/>
            <a:ext cx="1103759" cy="127127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1705422" y="260648"/>
            <a:ext cx="7069676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НОД</a:t>
            </a:r>
            <a:r>
              <a:rPr lang="ru-RU" sz="2000" i="1" dirty="0">
                <a:solidFill>
                  <a:srgbClr val="002060"/>
                </a:solidFill>
              </a:rPr>
              <a:t>.</a:t>
            </a:r>
            <a:r>
              <a:rPr lang="ru-RU" sz="2000" dirty="0">
                <a:solidFill>
                  <a:srgbClr val="002060"/>
                </a:solidFill>
              </a:rPr>
              <a:t> Ознакомление с окружающим миром «Рыбка плавает в воде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Исследовательская деятельность: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</a:rPr>
              <a:t>Центр воды</a:t>
            </a:r>
            <a:r>
              <a:rPr lang="ru-RU" sz="2000" dirty="0">
                <a:solidFill>
                  <a:srgbClr val="002060"/>
                </a:solidFill>
              </a:rPr>
              <a:t> </a:t>
            </a:r>
            <a:r>
              <a:rPr lang="ru-RU" sz="2000" i="1" dirty="0">
                <a:solidFill>
                  <a:srgbClr val="002060"/>
                </a:solidFill>
              </a:rPr>
              <a:t>«Ловим рыбок»</a:t>
            </a:r>
            <a:r>
              <a:rPr lang="ru-RU" sz="2000" dirty="0">
                <a:solidFill>
                  <a:srgbClr val="002060"/>
                </a:solidFill>
              </a:rPr>
              <a:t> </a:t>
            </a:r>
            <a:r>
              <a:rPr lang="ru-RU" sz="2000" i="1" dirty="0">
                <a:solidFill>
                  <a:srgbClr val="002060"/>
                </a:solidFill>
              </a:rPr>
              <a:t>(сравнение размера)</a:t>
            </a:r>
            <a:r>
              <a:rPr lang="ru-RU" sz="2000" dirty="0">
                <a:solidFill>
                  <a:srgbClr val="002060"/>
                </a:solidFill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Опытно-экспериментальная деятельность: 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</a:rPr>
              <a:t>«Свойства воды»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</a:rPr>
              <a:t>«Плавает или тонет»</a:t>
            </a:r>
            <a:endParaRPr lang="ru-RU" sz="2000" dirty="0">
              <a:solidFill>
                <a:srgbClr val="002060"/>
              </a:solidFill>
            </a:endParaRPr>
          </a:p>
          <a:p>
            <a:r>
              <a:rPr lang="ru-RU" sz="2000" b="1" dirty="0">
                <a:solidFill>
                  <a:srgbClr val="002060"/>
                </a:solidFill>
              </a:rPr>
              <a:t>Рассматривание иллюстраций: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Рассматривание предметных картинок </a:t>
            </a:r>
            <a:r>
              <a:rPr lang="ru-RU" sz="2000" i="1" dirty="0">
                <a:solidFill>
                  <a:srgbClr val="002060"/>
                </a:solidFill>
              </a:rPr>
              <a:t>«Рыбы»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Рассматривание предметных картинок </a:t>
            </a:r>
            <a:r>
              <a:rPr lang="ru-RU" sz="2000" i="1" dirty="0">
                <a:solidFill>
                  <a:srgbClr val="002060"/>
                </a:solidFill>
              </a:rPr>
              <a:t>«Подводные обитатели»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</a:rPr>
              <a:t>Рассматривание сюжетной картины </a:t>
            </a:r>
            <a:r>
              <a:rPr lang="ru-RU" sz="2000" i="1" dirty="0">
                <a:solidFill>
                  <a:srgbClr val="002060"/>
                </a:solidFill>
              </a:rPr>
              <a:t>«Дети возле аквариума»</a:t>
            </a:r>
            <a:endParaRPr lang="ru-RU" sz="2000" dirty="0">
              <a:solidFill>
                <a:srgbClr val="002060"/>
              </a:solidFill>
            </a:endParaRPr>
          </a:p>
          <a:p>
            <a:r>
              <a:rPr lang="ru-RU" sz="2000" b="1" dirty="0">
                <a:solidFill>
                  <a:srgbClr val="002060"/>
                </a:solidFill>
              </a:rPr>
              <a:t>Настольно-печатные игры: 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</a:rPr>
              <a:t>«Парные картинки»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</a:rPr>
              <a:t>«Узнай, что изменилось»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</a:rPr>
              <a:t>«Найди такую же»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</a:rPr>
              <a:t>«Лото»</a:t>
            </a:r>
            <a:r>
              <a:rPr lang="ru-RU" sz="2000" dirty="0">
                <a:solidFill>
                  <a:srgbClr val="002060"/>
                </a:solidFill>
              </a:rPr>
              <a:t>.</a:t>
            </a:r>
          </a:p>
          <a:p>
            <a:r>
              <a:rPr lang="ru-RU" sz="2000" b="1" dirty="0">
                <a:solidFill>
                  <a:srgbClr val="002060"/>
                </a:solidFill>
              </a:rPr>
              <a:t>Просмотр видеофильмов: 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</a:rPr>
              <a:t>«Подводный мир»</a:t>
            </a:r>
            <a:endParaRPr lang="ru-RU" sz="2000" dirty="0">
              <a:solidFill>
                <a:srgbClr val="002060"/>
              </a:solidFill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000" i="1" dirty="0">
                <a:solidFill>
                  <a:srgbClr val="002060"/>
                </a:solidFill>
              </a:rPr>
              <a:t>«Кто живет в воде».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54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9" y="5440120"/>
            <a:ext cx="1619672" cy="14882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ÐÐ¾ÑÐ¾Ð¶ÐµÐµ Ð¸Ð·Ð¾Ð±ÑÐ°Ð¶ÐµÐ½Ð¸Ðµ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077072"/>
            <a:ext cx="1717623" cy="19947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90" y="2471406"/>
            <a:ext cx="5400600" cy="405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 descr="ÐÐ°ÑÑÐ¸Ð½ÐºÐ¸ Ð¿Ð¾ Ð·Ð°Ð¿ÑÐ¾ÑÑ ÐºÐ»Ð¸Ð¿Ð°ÑÑ ÑÑÐ±ÐºÐ¸ Ð½Ð° Ð¿ÑÐ¾Ð·ÑÐ°ÑÐ½Ð¾Ð¼ ÑÐ¾Ð½Ðµ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900" y="2060848"/>
            <a:ext cx="1356360" cy="1537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409719"/>
            <a:ext cx="4417711" cy="3313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5536" y="1352962"/>
            <a:ext cx="28434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Просмотр диафильмов</a:t>
            </a:r>
          </a:p>
          <a:p>
            <a:r>
              <a:rPr lang="ru-RU" sz="2000" b="1" dirty="0" smtClean="0"/>
              <a:t> о подводном мире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0492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ÐÐ¾ÑÐ¾Ð¶ÐµÐµ Ð¸Ð·Ð¾Ð±ÑÐ°Ð¶ÐµÐ½Ð¸Ðµ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5661248"/>
            <a:ext cx="1885950" cy="1325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52736"/>
            <a:ext cx="3664800" cy="48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52736"/>
            <a:ext cx="3629553" cy="4839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6" descr="ÐÐ°ÑÑÐ¸Ð½ÐºÐ¸ Ð¿Ð¾ Ð·Ð°Ð¿ÑÐ¾ÑÑ ÐºÐ»Ð¸Ð¿Ð°ÑÑ Ð½Ð° Ð¿ÑÐ¾Ð·ÑÐ°ÑÐ½Ð¾Ð¼ ÑÐ¾Ð½Ðµ Ð¼Ð¾ÑÑÐºÐ¸Ðµ Ð¾Ð±Ð¸ÑÐ°ÑÐµÐ»Ð¸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000923"/>
            <a:ext cx="2440940" cy="1876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 descr="ÐÐ°ÑÑÐ¸Ð½ÐºÐ¸ Ð¿Ð¾ Ð·Ð°Ð¿ÑÐ¾ÑÑ ÐºÐ»Ð¸Ð¿Ð°ÑÑ Ð½Ð° Ð¿ÑÐ¾Ð·ÑÐ°ÑÐ½Ð¾Ð¼ ÑÐ¾Ð½Ðµ Ð¼Ð¾ÑÑÐºÐ¸Ðµ Ð¾Ð±Ð¸ÑÐ°ÑÐµÐ»Ð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661248"/>
            <a:ext cx="1428750" cy="981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568128"/>
            <a:ext cx="55014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Игры с магнитными рыбками в центре воды 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7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A0000"/>
      </a:hlink>
      <a:folHlink>
        <a:srgbClr val="FAC08F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981</TotalTime>
  <Words>530</Words>
  <Application>Microsoft Office PowerPoint</Application>
  <PresentationFormat>Экран (4:3)</PresentationFormat>
  <Paragraphs>145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Ранько Елена</dc:creator>
  <cp:lastModifiedBy>Марина</cp:lastModifiedBy>
  <cp:revision>143</cp:revision>
  <dcterms:created xsi:type="dcterms:W3CDTF">2017-11-04T17:25:44Z</dcterms:created>
  <dcterms:modified xsi:type="dcterms:W3CDTF">2021-02-25T06:22:01Z</dcterms:modified>
</cp:coreProperties>
</file>